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1" r:id="rId9"/>
    <p:sldId id="282" r:id="rId10"/>
    <p:sldId id="263" r:id="rId11"/>
    <p:sldId id="264" r:id="rId12"/>
    <p:sldId id="273" r:id="rId13"/>
    <p:sldId id="265" r:id="rId14"/>
    <p:sldId id="274" r:id="rId15"/>
    <p:sldId id="266" r:id="rId16"/>
    <p:sldId id="267" r:id="rId17"/>
    <p:sldId id="275" r:id="rId18"/>
    <p:sldId id="268" r:id="rId19"/>
    <p:sldId id="269" r:id="rId20"/>
    <p:sldId id="270" r:id="rId21"/>
    <p:sldId id="271" r:id="rId22"/>
    <p:sldId id="276" r:id="rId23"/>
    <p:sldId id="272" r:id="rId24"/>
    <p:sldId id="277" r:id="rId25"/>
    <p:sldId id="278"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561F363-EF6A-46A7-A385-0DC6C8E67101}" type="datetimeFigureOut">
              <a:rPr lang="en-US" smtClean="0"/>
              <a:t>10/19/2018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DD91796-FA98-49AE-840E-61AECF6FDED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61F363-EF6A-46A7-A385-0DC6C8E6710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61F363-EF6A-46A7-A385-0DC6C8E6710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61F363-EF6A-46A7-A385-0DC6C8E6710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61F363-EF6A-46A7-A385-0DC6C8E6710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DD91796-FA98-49AE-840E-61AECF6FDED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61F363-EF6A-46A7-A385-0DC6C8E67101}"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61F363-EF6A-46A7-A385-0DC6C8E67101}"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61F363-EF6A-46A7-A385-0DC6C8E67101}"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1F363-EF6A-46A7-A385-0DC6C8E67101}"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61F363-EF6A-46A7-A385-0DC6C8E67101}"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61F363-EF6A-46A7-A385-0DC6C8E67101}"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91796-FA98-49AE-840E-61AECF6FDE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61F363-EF6A-46A7-A385-0DC6C8E67101}" type="datetimeFigureOut">
              <a:rPr lang="en-US" smtClean="0"/>
              <a:t>10/19/2018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D91796-FA98-49AE-840E-61AECF6FDED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m6a2Qtu372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ptQHY_5Ag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XcdJjGk-M5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 y="0"/>
            <a:ext cx="9150096" cy="6858000"/>
          </a:xfrm>
          <a:prstGeom prst="rect">
            <a:avLst/>
          </a:prstGeom>
        </p:spPr>
      </p:pic>
      <p:sp>
        <p:nvSpPr>
          <p:cNvPr id="2" name="Title 1"/>
          <p:cNvSpPr>
            <a:spLocks noGrp="1"/>
          </p:cNvSpPr>
          <p:nvPr>
            <p:ph type="ctrTitle"/>
          </p:nvPr>
        </p:nvSpPr>
        <p:spPr/>
        <p:txBody>
          <a:bodyPr/>
          <a:lstStyle/>
          <a:p>
            <a:r>
              <a:rPr lang="en-US" dirty="0" smtClean="0"/>
              <a:t>Nighttime drone operations</a:t>
            </a:r>
            <a:endParaRPr lang="en-US" dirty="0"/>
          </a:p>
        </p:txBody>
      </p:sp>
      <p:sp>
        <p:nvSpPr>
          <p:cNvPr id="3" name="Subtitle 2"/>
          <p:cNvSpPr>
            <a:spLocks noGrp="1"/>
          </p:cNvSpPr>
          <p:nvPr>
            <p:ph type="subTitle" idx="1"/>
          </p:nvPr>
        </p:nvSpPr>
        <p:spPr/>
        <p:txBody>
          <a:bodyPr/>
          <a:lstStyle/>
          <a:p>
            <a:r>
              <a:rPr lang="en-US" dirty="0" smtClean="0"/>
              <a:t>Visual Illusions</a:t>
            </a:r>
          </a:p>
          <a:p>
            <a:r>
              <a:rPr lang="en-US" dirty="0" smtClean="0"/>
              <a:t>And</a:t>
            </a:r>
          </a:p>
          <a:p>
            <a:r>
              <a:rPr lang="en-US" dirty="0" smtClean="0"/>
              <a:t>Physiological Conditions</a:t>
            </a:r>
            <a:endParaRPr lang="en-US" dirty="0"/>
          </a:p>
        </p:txBody>
      </p:sp>
    </p:spTree>
    <p:extLst>
      <p:ext uri="{BB962C8B-B14F-4D97-AF65-F5344CB8AC3E}">
        <p14:creationId xmlns:p14="http://schemas.microsoft.com/office/powerpoint/2010/main" val="3403105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Self-Imposed Stress</a:t>
            </a:r>
            <a:endParaRPr lang="en-US" dirty="0"/>
          </a:p>
        </p:txBody>
      </p:sp>
      <p:sp>
        <p:nvSpPr>
          <p:cNvPr id="3" name="Content Placeholder 2"/>
          <p:cNvSpPr>
            <a:spLocks noGrp="1"/>
          </p:cNvSpPr>
          <p:nvPr>
            <p:ph idx="1"/>
          </p:nvPr>
        </p:nvSpPr>
        <p:spPr/>
        <p:txBody>
          <a:bodyPr/>
          <a:lstStyle/>
          <a:p>
            <a:r>
              <a:rPr lang="en-US" dirty="0" smtClean="0"/>
              <a:t>Drugs</a:t>
            </a:r>
          </a:p>
          <a:p>
            <a:r>
              <a:rPr lang="en-US" dirty="0" smtClean="0"/>
              <a:t>Exhaustion</a:t>
            </a:r>
          </a:p>
          <a:p>
            <a:r>
              <a:rPr lang="en-US" dirty="0" smtClean="0"/>
              <a:t>Alcohol</a:t>
            </a:r>
          </a:p>
          <a:p>
            <a:r>
              <a:rPr lang="en-US" dirty="0" smtClean="0"/>
              <a:t>Tobacco</a:t>
            </a:r>
          </a:p>
          <a:p>
            <a:r>
              <a:rPr lang="en-US" dirty="0" smtClean="0"/>
              <a:t>Hypoxia</a:t>
            </a:r>
          </a:p>
          <a:p>
            <a:pPr lvl="1"/>
            <a:r>
              <a:rPr lang="en-US" b="1" dirty="0" smtClean="0"/>
              <a:t>Hypoxia</a:t>
            </a:r>
            <a:r>
              <a:rPr lang="en-US" dirty="0" smtClean="0"/>
              <a:t> </a:t>
            </a:r>
            <a:r>
              <a:rPr lang="en-US" dirty="0"/>
              <a:t>is a condition in which the body or a region of the body is deprived of adequate </a:t>
            </a:r>
            <a:r>
              <a:rPr lang="en-US" dirty="0" smtClean="0"/>
              <a:t>oxygen </a:t>
            </a:r>
            <a:r>
              <a:rPr lang="en-US" dirty="0"/>
              <a:t>supply at the </a:t>
            </a:r>
            <a:r>
              <a:rPr lang="en-US" dirty="0" smtClean="0"/>
              <a:t>tissue </a:t>
            </a:r>
            <a:r>
              <a:rPr lang="en-US" dirty="0"/>
              <a:t>level</a:t>
            </a:r>
          </a:p>
        </p:txBody>
      </p:sp>
    </p:spTree>
    <p:extLst>
      <p:ext uri="{BB962C8B-B14F-4D97-AF65-F5344CB8AC3E}">
        <p14:creationId xmlns:p14="http://schemas.microsoft.com/office/powerpoint/2010/main" val="14290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Night Visual Illusions</a:t>
            </a:r>
            <a:endParaRPr lang="en-US" dirty="0"/>
          </a:p>
        </p:txBody>
      </p:sp>
      <p:sp>
        <p:nvSpPr>
          <p:cNvPr id="3" name="Content Placeholder 2"/>
          <p:cNvSpPr>
            <a:spLocks noGrp="1"/>
          </p:cNvSpPr>
          <p:nvPr>
            <p:ph idx="1"/>
          </p:nvPr>
        </p:nvSpPr>
        <p:spPr/>
        <p:txBody>
          <a:bodyPr/>
          <a:lstStyle/>
          <a:p>
            <a:r>
              <a:rPr lang="en-US" dirty="0" err="1" smtClean="0"/>
              <a:t>Autokenesis</a:t>
            </a:r>
            <a:endParaRPr lang="en-US" dirty="0" smtClean="0"/>
          </a:p>
          <a:p>
            <a:pPr lvl="1"/>
            <a:r>
              <a:rPr lang="en-US" dirty="0" smtClean="0"/>
              <a:t>STATIC LIGHT APPEARS TO MOVE WHEN STARED AT</a:t>
            </a:r>
          </a:p>
          <a:p>
            <a:pPr lvl="1"/>
            <a:r>
              <a:rPr lang="en-US" dirty="0" smtClean="0"/>
              <a:t>Caused by staring at a single point of light against a dark background for more than a few seconds</a:t>
            </a:r>
          </a:p>
          <a:p>
            <a:pPr lvl="1"/>
            <a:r>
              <a:rPr lang="en-US" dirty="0" smtClean="0"/>
              <a:t>Prevented by focusing on objects at varying distances and avoid fixating on one source of light.  Scan the sky.</a:t>
            </a:r>
            <a:endParaRPr lang="en-US" dirty="0"/>
          </a:p>
        </p:txBody>
      </p:sp>
    </p:spTree>
    <p:extLst>
      <p:ext uri="{BB962C8B-B14F-4D97-AF65-F5344CB8AC3E}">
        <p14:creationId xmlns:p14="http://schemas.microsoft.com/office/powerpoint/2010/main" val="131102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Visual Illusions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701" y="1600200"/>
            <a:ext cx="6866598" cy="4708525"/>
          </a:xfrm>
        </p:spPr>
      </p:pic>
    </p:spTree>
    <p:extLst>
      <p:ext uri="{BB962C8B-B14F-4D97-AF65-F5344CB8AC3E}">
        <p14:creationId xmlns:p14="http://schemas.microsoft.com/office/powerpoint/2010/main" val="3074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sp>
        <p:nvSpPr>
          <p:cNvPr id="3" name="Content Placeholder 2"/>
          <p:cNvSpPr>
            <a:spLocks noGrp="1"/>
          </p:cNvSpPr>
          <p:nvPr>
            <p:ph idx="1"/>
          </p:nvPr>
        </p:nvSpPr>
        <p:spPr/>
        <p:txBody>
          <a:bodyPr/>
          <a:lstStyle/>
          <a:p>
            <a:r>
              <a:rPr lang="en-US" dirty="0" smtClean="0"/>
              <a:t>False Horizon</a:t>
            </a:r>
          </a:p>
          <a:p>
            <a:pPr lvl="1"/>
            <a:r>
              <a:rPr lang="en-US" dirty="0" smtClean="0"/>
              <a:t>Can occur when the natural horizon is obscured or not readily apparent.</a:t>
            </a:r>
          </a:p>
          <a:p>
            <a:pPr lvl="1"/>
            <a:r>
              <a:rPr lang="en-US" dirty="0" smtClean="0"/>
              <a:t>CLOUD FORMATION CONFUSED WITH THE HORIZON</a:t>
            </a:r>
          </a:p>
        </p:txBody>
      </p:sp>
    </p:spTree>
    <p:extLst>
      <p:ext uri="{BB962C8B-B14F-4D97-AF65-F5344CB8AC3E}">
        <p14:creationId xmlns:p14="http://schemas.microsoft.com/office/powerpoint/2010/main" val="38705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06" y="525462"/>
            <a:ext cx="8674894" cy="5783263"/>
          </a:xfrm>
        </p:spPr>
      </p:pic>
    </p:spTree>
    <p:extLst>
      <p:ext uri="{BB962C8B-B14F-4D97-AF65-F5344CB8AC3E}">
        <p14:creationId xmlns:p14="http://schemas.microsoft.com/office/powerpoint/2010/main" val="42666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sp>
        <p:nvSpPr>
          <p:cNvPr id="3" name="Content Placeholder 2"/>
          <p:cNvSpPr>
            <a:spLocks noGrp="1"/>
          </p:cNvSpPr>
          <p:nvPr>
            <p:ph idx="1"/>
          </p:nvPr>
        </p:nvSpPr>
        <p:spPr/>
        <p:txBody>
          <a:bodyPr/>
          <a:lstStyle/>
          <a:p>
            <a:r>
              <a:rPr lang="en-US" dirty="0" smtClean="0"/>
              <a:t>Reversible Perspective Illusion</a:t>
            </a:r>
          </a:p>
          <a:p>
            <a:pPr lvl="1"/>
            <a:r>
              <a:rPr lang="en-US" dirty="0" smtClean="0"/>
              <a:t>AIRCRAFT MAY APPEAR TO BE MOVING AWAY WHEN IT IS REALLY MOVING TOWARD YOU</a:t>
            </a:r>
          </a:p>
          <a:p>
            <a:pPr lvl="1"/>
            <a:r>
              <a:rPr lang="en-US" dirty="0">
                <a:hlinkClick r:id="rId2"/>
              </a:rPr>
              <a:t>https://</a:t>
            </a:r>
            <a:r>
              <a:rPr lang="en-US" dirty="0" smtClean="0">
                <a:hlinkClick r:id="rId2"/>
              </a:rPr>
              <a:t>youtu.be/m6a2Qtu3728</a:t>
            </a:r>
            <a:r>
              <a:rPr lang="en-US" dirty="0" smtClean="0"/>
              <a:t> </a:t>
            </a:r>
            <a:endParaRPr lang="en-US" dirty="0"/>
          </a:p>
        </p:txBody>
      </p:sp>
    </p:spTree>
    <p:extLst>
      <p:ext uri="{BB962C8B-B14F-4D97-AF65-F5344CB8AC3E}">
        <p14:creationId xmlns:p14="http://schemas.microsoft.com/office/powerpoint/2010/main" val="371088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sp>
        <p:nvSpPr>
          <p:cNvPr id="3" name="Content Placeholder 2"/>
          <p:cNvSpPr>
            <a:spLocks noGrp="1"/>
          </p:cNvSpPr>
          <p:nvPr>
            <p:ph idx="1"/>
          </p:nvPr>
        </p:nvSpPr>
        <p:spPr/>
        <p:txBody>
          <a:bodyPr/>
          <a:lstStyle/>
          <a:p>
            <a:r>
              <a:rPr lang="en-US" dirty="0" smtClean="0"/>
              <a:t>Size – Distance Illusion</a:t>
            </a:r>
          </a:p>
          <a:p>
            <a:pPr lvl="1"/>
            <a:r>
              <a:rPr lang="en-US" dirty="0" smtClean="0"/>
              <a:t>LIGHT INCREASING OR DECREASING IN LUMINESANCE IS INTERPRETED AS APPROACHING OR RETREATING</a:t>
            </a:r>
          </a:p>
        </p:txBody>
      </p:sp>
    </p:spTree>
    <p:extLst>
      <p:ext uri="{BB962C8B-B14F-4D97-AF65-F5344CB8AC3E}">
        <p14:creationId xmlns:p14="http://schemas.microsoft.com/office/powerpoint/2010/main" val="276702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783" y="152400"/>
            <a:ext cx="8208433" cy="6477000"/>
          </a:xfrm>
        </p:spPr>
      </p:pic>
    </p:spTree>
    <p:extLst>
      <p:ext uri="{BB962C8B-B14F-4D97-AF65-F5344CB8AC3E}">
        <p14:creationId xmlns:p14="http://schemas.microsoft.com/office/powerpoint/2010/main" val="315125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71725"/>
            <a:ext cx="5715000" cy="4486275"/>
          </a:xfrm>
          <a:prstGeom prst="rect">
            <a:avLst/>
          </a:prstGeom>
        </p:spPr>
      </p:pic>
      <p:sp>
        <p:nvSpPr>
          <p:cNvPr id="3" name="Content Placeholder 2"/>
          <p:cNvSpPr>
            <a:spLocks noGrp="1"/>
          </p:cNvSpPr>
          <p:nvPr>
            <p:ph idx="1"/>
          </p:nvPr>
        </p:nvSpPr>
        <p:spPr/>
        <p:txBody>
          <a:bodyPr/>
          <a:lstStyle/>
          <a:p>
            <a:r>
              <a:rPr lang="en-US" dirty="0" smtClean="0"/>
              <a:t>Fascination (Fixation)</a:t>
            </a:r>
          </a:p>
          <a:p>
            <a:pPr lvl="1"/>
            <a:r>
              <a:rPr lang="en-US" dirty="0" smtClean="0">
                <a:solidFill>
                  <a:schemeClr val="bg1"/>
                </a:solidFill>
              </a:rPr>
              <a:t>TARGET HYPNOSIS</a:t>
            </a:r>
          </a:p>
          <a:p>
            <a:pPr lvl="1"/>
            <a:r>
              <a:rPr lang="en-US" dirty="0" smtClean="0">
                <a:solidFill>
                  <a:schemeClr val="bg1"/>
                </a:solidFill>
              </a:rPr>
              <a:t>Occurs when pilots / observers ignore orientation cues and fix their attention on a goal or an object</a:t>
            </a:r>
            <a:endParaRPr lang="en-US" dirty="0">
              <a:solidFill>
                <a:schemeClr val="bg1"/>
              </a:solidFill>
            </a:endParaRPr>
          </a:p>
        </p:txBody>
      </p:sp>
    </p:spTree>
    <p:extLst>
      <p:ext uri="{BB962C8B-B14F-4D97-AF65-F5344CB8AC3E}">
        <p14:creationId xmlns:p14="http://schemas.microsoft.com/office/powerpoint/2010/main" val="38274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sp>
        <p:nvSpPr>
          <p:cNvPr id="3" name="Content Placeholder 2"/>
          <p:cNvSpPr>
            <a:spLocks noGrp="1"/>
          </p:cNvSpPr>
          <p:nvPr>
            <p:ph idx="1"/>
          </p:nvPr>
        </p:nvSpPr>
        <p:spPr/>
        <p:txBody>
          <a:bodyPr/>
          <a:lstStyle/>
          <a:p>
            <a:r>
              <a:rPr lang="en-US" dirty="0" smtClean="0"/>
              <a:t>Flicker Vertigo</a:t>
            </a:r>
          </a:p>
          <a:p>
            <a:pPr lvl="1"/>
            <a:r>
              <a:rPr lang="en-US" dirty="0" smtClean="0"/>
              <a:t>FLASHING LIGHT ANNOYANCE</a:t>
            </a:r>
          </a:p>
          <a:p>
            <a:pPr lvl="2"/>
            <a:r>
              <a:rPr lang="en-US" dirty="0" smtClean="0"/>
              <a:t>Can produce unpleasant/dangerous reactions such as: nausea, vomiting, and vertigo.</a:t>
            </a:r>
          </a:p>
          <a:p>
            <a:pPr lvl="1"/>
            <a:r>
              <a:rPr lang="en-US" dirty="0" smtClean="0"/>
              <a:t>Prevented by proper scanning techniques</a:t>
            </a:r>
          </a:p>
          <a:p>
            <a:pPr lvl="1"/>
            <a:r>
              <a:rPr lang="en-US" dirty="0">
                <a:hlinkClick r:id="rId2"/>
              </a:rPr>
              <a:t>https://</a:t>
            </a:r>
            <a:r>
              <a:rPr lang="en-US" dirty="0" smtClean="0">
                <a:hlinkClick r:id="rId2"/>
              </a:rPr>
              <a:t>www.youtube.com/watch?v=ptQHY_5Agls</a:t>
            </a:r>
            <a:r>
              <a:rPr lang="en-US" dirty="0" smtClean="0"/>
              <a:t> </a:t>
            </a:r>
            <a:endParaRPr lang="en-US" dirty="0"/>
          </a:p>
        </p:txBody>
      </p:sp>
    </p:spTree>
    <p:extLst>
      <p:ext uri="{BB962C8B-B14F-4D97-AF65-F5344CB8AC3E}">
        <p14:creationId xmlns:p14="http://schemas.microsoft.com/office/powerpoint/2010/main" val="214880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Deficiencies</a:t>
            </a:r>
            <a:endParaRPr lang="en-US" dirty="0"/>
          </a:p>
        </p:txBody>
      </p:sp>
      <p:sp>
        <p:nvSpPr>
          <p:cNvPr id="3" name="Content Placeholder 2"/>
          <p:cNvSpPr>
            <a:spLocks noGrp="1"/>
          </p:cNvSpPr>
          <p:nvPr>
            <p:ph idx="1"/>
          </p:nvPr>
        </p:nvSpPr>
        <p:spPr/>
        <p:txBody>
          <a:bodyPr/>
          <a:lstStyle/>
          <a:p>
            <a:r>
              <a:rPr lang="en-US" dirty="0" smtClean="0"/>
              <a:t>Night Myopia (Nearsightedness)</a:t>
            </a:r>
          </a:p>
          <a:p>
            <a:pPr lvl="1"/>
            <a:r>
              <a:rPr lang="en-US" dirty="0"/>
              <a:t>Nearsightedness, or myopia, as it is medically termed, is a vision condition in which people can see close objects clearly, but objects farther away appear blurred.</a:t>
            </a:r>
            <a:endParaRPr lang="en-US" dirty="0" smtClean="0"/>
          </a:p>
          <a:p>
            <a:pPr lvl="1"/>
            <a:r>
              <a:rPr lang="en-US" dirty="0"/>
              <a:t>Some people may experience blurred distance vision only at night. With "night myopia," low light makes it difficult for the eyes to focus properly. Or the increased pupil size during dark conditions allows more peripheral, unfocused light rays to enter the eye.</a:t>
            </a:r>
          </a:p>
        </p:txBody>
      </p:sp>
    </p:spTree>
    <p:extLst>
      <p:ext uri="{BB962C8B-B14F-4D97-AF65-F5344CB8AC3E}">
        <p14:creationId xmlns:p14="http://schemas.microsoft.com/office/powerpoint/2010/main" val="811578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sp>
        <p:nvSpPr>
          <p:cNvPr id="3" name="Content Placeholder 2"/>
          <p:cNvSpPr>
            <a:spLocks noGrp="1"/>
          </p:cNvSpPr>
          <p:nvPr>
            <p:ph idx="1"/>
          </p:nvPr>
        </p:nvSpPr>
        <p:spPr/>
        <p:txBody>
          <a:bodyPr/>
          <a:lstStyle/>
          <a:p>
            <a:r>
              <a:rPr lang="en-US" dirty="0" smtClean="0"/>
              <a:t>Relative Motion Illusion</a:t>
            </a:r>
          </a:p>
          <a:p>
            <a:pPr lvl="1"/>
            <a:r>
              <a:rPr lang="en-US" dirty="0" smtClean="0"/>
              <a:t>PERCEPTION OF MOVING FORWARD BASED ON THE MOVEMENT OF ANOTHER OBJECT</a:t>
            </a:r>
          </a:p>
          <a:p>
            <a:pPr lvl="2"/>
            <a:r>
              <a:rPr lang="en-US" dirty="0" smtClean="0"/>
              <a:t>Ex:  When you’re stopped in your car with your foot on the brake and the car next to you is still moving</a:t>
            </a:r>
          </a:p>
          <a:p>
            <a:pPr lvl="2"/>
            <a:r>
              <a:rPr lang="en-US" dirty="0">
                <a:hlinkClick r:id="rId2"/>
              </a:rPr>
              <a:t>https://</a:t>
            </a:r>
            <a:r>
              <a:rPr lang="en-US" dirty="0" smtClean="0">
                <a:hlinkClick r:id="rId2"/>
              </a:rPr>
              <a:t>www.youtube.com/watch?v=XcdJjGk-M58</a:t>
            </a:r>
            <a:r>
              <a:rPr lang="en-US" dirty="0" smtClean="0"/>
              <a:t> </a:t>
            </a:r>
          </a:p>
          <a:p>
            <a:pPr lvl="1"/>
            <a:endParaRPr lang="en-US" dirty="0"/>
          </a:p>
        </p:txBody>
      </p:sp>
    </p:spTree>
    <p:extLst>
      <p:ext uri="{BB962C8B-B14F-4D97-AF65-F5344CB8AC3E}">
        <p14:creationId xmlns:p14="http://schemas.microsoft.com/office/powerpoint/2010/main" val="21718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sp>
        <p:nvSpPr>
          <p:cNvPr id="3" name="Content Placeholder 2"/>
          <p:cNvSpPr>
            <a:spLocks noGrp="1"/>
          </p:cNvSpPr>
          <p:nvPr>
            <p:ph idx="1"/>
          </p:nvPr>
        </p:nvSpPr>
        <p:spPr/>
        <p:txBody>
          <a:bodyPr/>
          <a:lstStyle/>
          <a:p>
            <a:r>
              <a:rPr lang="en-US" dirty="0" smtClean="0"/>
              <a:t>Confusion with Ground Lights</a:t>
            </a:r>
          </a:p>
          <a:p>
            <a:pPr lvl="1"/>
            <a:r>
              <a:rPr lang="en-US" dirty="0" smtClean="0"/>
              <a:t>CONFUSE GROUND LIGHTS WITH STARS</a:t>
            </a:r>
          </a:p>
          <a:p>
            <a:pPr lvl="1"/>
            <a:r>
              <a:rPr lang="en-US" dirty="0" smtClean="0"/>
              <a:t>Avoided by referencing flight instruments and establishing a true horizon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743325"/>
            <a:ext cx="7543800" cy="3017520"/>
          </a:xfrm>
          <a:prstGeom prst="rect">
            <a:avLst/>
          </a:prstGeom>
        </p:spPr>
      </p:pic>
    </p:spTree>
    <p:extLst>
      <p:ext uri="{BB962C8B-B14F-4D97-AF65-F5344CB8AC3E}">
        <p14:creationId xmlns:p14="http://schemas.microsoft.com/office/powerpoint/2010/main" val="26427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617" y="163512"/>
            <a:ext cx="8722784" cy="6542088"/>
          </a:xfrm>
        </p:spPr>
      </p:pic>
    </p:spTree>
    <p:extLst>
      <p:ext uri="{BB962C8B-B14F-4D97-AF65-F5344CB8AC3E}">
        <p14:creationId xmlns:p14="http://schemas.microsoft.com/office/powerpoint/2010/main" val="3886680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Visual Illusions</a:t>
            </a:r>
          </a:p>
        </p:txBody>
      </p:sp>
      <p:sp>
        <p:nvSpPr>
          <p:cNvPr id="3" name="Content Placeholder 2"/>
          <p:cNvSpPr>
            <a:spLocks noGrp="1"/>
          </p:cNvSpPr>
          <p:nvPr>
            <p:ph idx="1"/>
          </p:nvPr>
        </p:nvSpPr>
        <p:spPr/>
        <p:txBody>
          <a:bodyPr/>
          <a:lstStyle/>
          <a:p>
            <a:r>
              <a:rPr lang="en-US" dirty="0" smtClean="0"/>
              <a:t>Height Perception Illusion</a:t>
            </a:r>
          </a:p>
          <a:p>
            <a:pPr lvl="1"/>
            <a:r>
              <a:rPr lang="en-US" dirty="0" smtClean="0"/>
              <a:t>ABSENCE OF GROUND FEATURES FOR REFERENCE</a:t>
            </a:r>
          </a:p>
          <a:p>
            <a:pPr lvl="2"/>
            <a:endParaRPr lang="en-US" dirty="0" smtClean="0"/>
          </a:p>
          <a:p>
            <a:endParaRPr lang="en-US" dirty="0"/>
          </a:p>
        </p:txBody>
      </p:sp>
    </p:spTree>
    <p:extLst>
      <p:ext uri="{BB962C8B-B14F-4D97-AF65-F5344CB8AC3E}">
        <p14:creationId xmlns:p14="http://schemas.microsoft.com/office/powerpoint/2010/main" val="758587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Visual Illusions</a:t>
            </a:r>
            <a:endParaRPr lang="en-US" dirty="0"/>
          </a:p>
        </p:txBody>
      </p:sp>
      <p:sp>
        <p:nvSpPr>
          <p:cNvPr id="3" name="Content Placeholder 2"/>
          <p:cNvSpPr>
            <a:spLocks noGrp="1"/>
          </p:cNvSpPr>
          <p:nvPr>
            <p:ph idx="1"/>
          </p:nvPr>
        </p:nvSpPr>
        <p:spPr/>
        <p:txBody>
          <a:bodyPr/>
          <a:lstStyle/>
          <a:p>
            <a:r>
              <a:rPr lang="en-US" dirty="0" smtClean="0"/>
              <a:t>Structural Illusions</a:t>
            </a:r>
          </a:p>
          <a:p>
            <a:pPr lvl="1"/>
            <a:r>
              <a:rPr lang="en-US" dirty="0" smtClean="0"/>
              <a:t>HEAT WAVE, SNOW, SLEET, OR CURVATURE OF A WIND SCREEN</a:t>
            </a:r>
            <a:endParaRPr lang="en-US" dirty="0"/>
          </a:p>
        </p:txBody>
      </p:sp>
    </p:spTree>
    <p:extLst>
      <p:ext uri="{BB962C8B-B14F-4D97-AF65-F5344CB8AC3E}">
        <p14:creationId xmlns:p14="http://schemas.microsoft.com/office/powerpoint/2010/main" val="567104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36" y="220664"/>
            <a:ext cx="8544981" cy="6408736"/>
          </a:xfrm>
        </p:spPr>
      </p:pic>
    </p:spTree>
    <p:extLst>
      <p:ext uri="{BB962C8B-B14F-4D97-AF65-F5344CB8AC3E}">
        <p14:creationId xmlns:p14="http://schemas.microsoft.com/office/powerpoint/2010/main" val="1942997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Visual Illusions</a:t>
            </a:r>
            <a:endParaRPr lang="en-US" dirty="0"/>
          </a:p>
        </p:txBody>
      </p:sp>
      <p:sp>
        <p:nvSpPr>
          <p:cNvPr id="3" name="Content Placeholder 2"/>
          <p:cNvSpPr>
            <a:spLocks noGrp="1"/>
          </p:cNvSpPr>
          <p:nvPr>
            <p:ph idx="1"/>
          </p:nvPr>
        </p:nvSpPr>
        <p:spPr/>
        <p:txBody>
          <a:bodyPr/>
          <a:lstStyle/>
          <a:p>
            <a:r>
              <a:rPr lang="en-US" dirty="0" smtClean="0"/>
              <a:t>Altered Reference Planes</a:t>
            </a:r>
          </a:p>
          <a:p>
            <a:pPr lvl="1"/>
            <a:r>
              <a:rPr lang="en-US" dirty="0" smtClean="0"/>
              <a:t>APPROACHING LINE OF MOUNTAINS, PILOT WANTS TO CLIMB</a:t>
            </a:r>
            <a:endParaRPr lang="en-US" dirty="0"/>
          </a:p>
        </p:txBody>
      </p:sp>
    </p:spTree>
    <p:extLst>
      <p:ext uri="{BB962C8B-B14F-4D97-AF65-F5344CB8AC3E}">
        <p14:creationId xmlns:p14="http://schemas.microsoft.com/office/powerpoint/2010/main" val="1898676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3" y="144462"/>
            <a:ext cx="8748184" cy="6561138"/>
          </a:xfrm>
        </p:spPr>
      </p:pic>
    </p:spTree>
    <p:extLst>
      <p:ext uri="{BB962C8B-B14F-4D97-AF65-F5344CB8AC3E}">
        <p14:creationId xmlns:p14="http://schemas.microsoft.com/office/powerpoint/2010/main" val="1671216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Deficiencies</a:t>
            </a:r>
            <a:endParaRPr lang="en-US" dirty="0"/>
          </a:p>
        </p:txBody>
      </p:sp>
      <p:sp>
        <p:nvSpPr>
          <p:cNvPr id="3" name="Content Placeholder 2"/>
          <p:cNvSpPr>
            <a:spLocks noGrp="1"/>
          </p:cNvSpPr>
          <p:nvPr>
            <p:ph idx="1"/>
          </p:nvPr>
        </p:nvSpPr>
        <p:spPr/>
        <p:txBody>
          <a:bodyPr/>
          <a:lstStyle/>
          <a:p>
            <a:r>
              <a:rPr lang="en-US" dirty="0" smtClean="0"/>
              <a:t>Hyperopia</a:t>
            </a:r>
          </a:p>
          <a:p>
            <a:pPr lvl="1"/>
            <a:r>
              <a:rPr lang="en-US" dirty="0"/>
              <a:t>Farsightedness, or hyperopia, as it is medically termed, is a vision condition in which distant objects can be seen clearly, but close ones do not come into proper focus. Farsightedness occurs if your eyeball is too short or the cornea has too little curvature. In these cases, your eye can't correctly focus the light that enters it.</a:t>
            </a:r>
          </a:p>
        </p:txBody>
      </p:sp>
    </p:spTree>
    <p:extLst>
      <p:ext uri="{BB962C8B-B14F-4D97-AF65-F5344CB8AC3E}">
        <p14:creationId xmlns:p14="http://schemas.microsoft.com/office/powerpoint/2010/main" val="2462627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Deficiencies</a:t>
            </a:r>
          </a:p>
        </p:txBody>
      </p:sp>
      <p:sp>
        <p:nvSpPr>
          <p:cNvPr id="3" name="Content Placeholder 2"/>
          <p:cNvSpPr>
            <a:spLocks noGrp="1"/>
          </p:cNvSpPr>
          <p:nvPr>
            <p:ph idx="1"/>
          </p:nvPr>
        </p:nvSpPr>
        <p:spPr/>
        <p:txBody>
          <a:bodyPr/>
          <a:lstStyle/>
          <a:p>
            <a:r>
              <a:rPr lang="en-US" dirty="0" smtClean="0"/>
              <a:t>Astigmatism</a:t>
            </a:r>
          </a:p>
          <a:p>
            <a:pPr lvl="1"/>
            <a:r>
              <a:rPr lang="en-US" b="1" dirty="0"/>
              <a:t>Astigmatism</a:t>
            </a:r>
            <a:r>
              <a:rPr lang="en-US" dirty="0"/>
              <a:t> is a common vision condition that causes blurred vision. It occurs when the cornea (the clear front cover of the eye) is irregularly shaped or sometimes because of the curvature of the lens inside the eye. </a:t>
            </a:r>
            <a:endParaRPr lang="en-US" dirty="0" smtClean="0"/>
          </a:p>
          <a:p>
            <a:pPr lvl="2"/>
            <a:r>
              <a:rPr lang="en-US" dirty="0" smtClean="0"/>
              <a:t>If, for example, astigmatic individuals focus on power poles (vertical), the wires (horizontal) are out of focus</a:t>
            </a:r>
            <a:endParaRPr lang="en-US" dirty="0"/>
          </a:p>
        </p:txBody>
      </p:sp>
    </p:spTree>
    <p:extLst>
      <p:ext uri="{BB962C8B-B14F-4D97-AF65-F5344CB8AC3E}">
        <p14:creationId xmlns:p14="http://schemas.microsoft.com/office/powerpoint/2010/main" val="408359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Deficiencies</a:t>
            </a:r>
          </a:p>
        </p:txBody>
      </p:sp>
      <p:sp>
        <p:nvSpPr>
          <p:cNvPr id="3" name="Content Placeholder 2"/>
          <p:cNvSpPr>
            <a:spLocks noGrp="1"/>
          </p:cNvSpPr>
          <p:nvPr>
            <p:ph idx="1"/>
          </p:nvPr>
        </p:nvSpPr>
        <p:spPr/>
        <p:txBody>
          <a:bodyPr/>
          <a:lstStyle/>
          <a:p>
            <a:r>
              <a:rPr lang="en-US" dirty="0" smtClean="0"/>
              <a:t>Presbyopia</a:t>
            </a:r>
          </a:p>
          <a:p>
            <a:pPr lvl="1"/>
            <a:r>
              <a:rPr lang="en-US" b="1" dirty="0"/>
              <a:t>Presbyopia</a:t>
            </a:r>
            <a:r>
              <a:rPr lang="en-US" dirty="0"/>
              <a:t> is a vision condition in which the shape of the crystalline lens of your eye changes. These changes make it difficult to focus on close objects</a:t>
            </a:r>
            <a:r>
              <a:rPr lang="en-US" dirty="0" smtClean="0"/>
              <a:t>.</a:t>
            </a:r>
          </a:p>
          <a:p>
            <a:pPr lvl="2"/>
            <a:r>
              <a:rPr lang="en-US" dirty="0" smtClean="0"/>
              <a:t>Normal part of the aging process</a:t>
            </a:r>
            <a:endParaRPr lang="en-US" dirty="0"/>
          </a:p>
        </p:txBody>
      </p:sp>
    </p:spTree>
    <p:extLst>
      <p:ext uri="{BB962C8B-B14F-4D97-AF65-F5344CB8AC3E}">
        <p14:creationId xmlns:p14="http://schemas.microsoft.com/office/powerpoint/2010/main" val="40754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a:t>
            </a:r>
            <a:endParaRPr lang="en-US" dirty="0"/>
          </a:p>
        </p:txBody>
      </p:sp>
      <p:sp>
        <p:nvSpPr>
          <p:cNvPr id="3" name="Content Placeholder 2"/>
          <p:cNvSpPr>
            <a:spLocks noGrp="1"/>
          </p:cNvSpPr>
          <p:nvPr>
            <p:ph idx="1"/>
          </p:nvPr>
        </p:nvSpPr>
        <p:spPr/>
        <p:txBody>
          <a:bodyPr/>
          <a:lstStyle/>
          <a:p>
            <a:r>
              <a:rPr lang="en-US" dirty="0" smtClean="0"/>
              <a:t>Cones</a:t>
            </a:r>
          </a:p>
          <a:p>
            <a:pPr lvl="1"/>
            <a:r>
              <a:rPr lang="en-US" dirty="0" smtClean="0"/>
              <a:t>Concentrated on the center of the retina</a:t>
            </a:r>
          </a:p>
          <a:p>
            <a:pPr lvl="1"/>
            <a:r>
              <a:rPr lang="en-US" dirty="0" smtClean="0"/>
              <a:t>RESPONSIBLE FOR COLOR perception by sensing red, blue, and green light.</a:t>
            </a:r>
          </a:p>
          <a:p>
            <a:pPr lvl="1"/>
            <a:r>
              <a:rPr lang="en-US" dirty="0" smtClean="0"/>
              <a:t>An area directly behind the lens, on the retina, is a small notched area called the FOVEA.</a:t>
            </a:r>
          </a:p>
          <a:p>
            <a:pPr lvl="2"/>
            <a:r>
              <a:rPr lang="en-US" dirty="0" smtClean="0"/>
              <a:t>The fovea contains a high concentration of cone receptors</a:t>
            </a:r>
          </a:p>
          <a:p>
            <a:pPr lvl="3"/>
            <a:r>
              <a:rPr lang="en-US" dirty="0" smtClean="0"/>
              <a:t>This is why we can see color well during the day, but not at night…BECAUSE OF THE CREATED BLIND SPOT</a:t>
            </a:r>
            <a:endParaRPr lang="en-US" dirty="0"/>
          </a:p>
        </p:txBody>
      </p:sp>
    </p:spTree>
    <p:extLst>
      <p:ext uri="{BB962C8B-B14F-4D97-AF65-F5344CB8AC3E}">
        <p14:creationId xmlns:p14="http://schemas.microsoft.com/office/powerpoint/2010/main" val="60025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Eye</a:t>
            </a:r>
          </a:p>
        </p:txBody>
      </p:sp>
      <p:sp>
        <p:nvSpPr>
          <p:cNvPr id="3" name="Content Placeholder 2"/>
          <p:cNvSpPr>
            <a:spLocks noGrp="1"/>
          </p:cNvSpPr>
          <p:nvPr>
            <p:ph idx="1"/>
          </p:nvPr>
        </p:nvSpPr>
        <p:spPr/>
        <p:txBody>
          <a:bodyPr/>
          <a:lstStyle/>
          <a:p>
            <a:r>
              <a:rPr lang="en-US" dirty="0" smtClean="0"/>
              <a:t>Rods</a:t>
            </a:r>
          </a:p>
          <a:p>
            <a:pPr lvl="1"/>
            <a:r>
              <a:rPr lang="en-US" dirty="0" smtClean="0"/>
              <a:t>Concentrated outside the fovea</a:t>
            </a:r>
          </a:p>
          <a:p>
            <a:pPr lvl="2"/>
            <a:r>
              <a:rPr lang="en-US" dirty="0" smtClean="0"/>
              <a:t>Dim light and night receptors</a:t>
            </a:r>
          </a:p>
          <a:p>
            <a:pPr lvl="1"/>
            <a:r>
              <a:rPr lang="en-US" dirty="0" smtClean="0"/>
              <a:t>ASSIST WITH PERIPHERAL VISION</a:t>
            </a:r>
          </a:p>
          <a:p>
            <a:pPr lvl="1"/>
            <a:r>
              <a:rPr lang="en-US" dirty="0" smtClean="0"/>
              <a:t>Perceive moving images more easily than cones</a:t>
            </a:r>
          </a:p>
          <a:p>
            <a:pPr lvl="1"/>
            <a:r>
              <a:rPr lang="en-US" dirty="0" smtClean="0"/>
              <a:t>In low light, cones lose much function;  rods become more receptive in low light</a:t>
            </a:r>
            <a:endParaRPr lang="en-US" dirty="0"/>
          </a:p>
        </p:txBody>
      </p:sp>
    </p:spTree>
    <p:extLst>
      <p:ext uri="{BB962C8B-B14F-4D97-AF65-F5344CB8AC3E}">
        <p14:creationId xmlns:p14="http://schemas.microsoft.com/office/powerpoint/2010/main" val="4180710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Eye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250" y="1763712"/>
            <a:ext cx="8191500" cy="4381500"/>
          </a:xfrm>
        </p:spPr>
      </p:pic>
    </p:spTree>
    <p:extLst>
      <p:ext uri="{BB962C8B-B14F-4D97-AF65-F5344CB8AC3E}">
        <p14:creationId xmlns:p14="http://schemas.microsoft.com/office/powerpoint/2010/main" val="789937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Vision in Aviation Video</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1639" y="1600200"/>
            <a:ext cx="7360721"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672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3186621B3F244FB2FBEB6753416DA0" ma:contentTypeVersion="0" ma:contentTypeDescription="Create a new document." ma:contentTypeScope="" ma:versionID="86ca228b15e477eeaf1f95c0b6165b2b">
  <xsd:schema xmlns:xsd="http://www.w3.org/2001/XMLSchema" xmlns:xs="http://www.w3.org/2001/XMLSchema" xmlns:p="http://schemas.microsoft.com/office/2006/metadata/properties" xmlns:ns2="b75e6048-9edf-4754-ac9d-757cacb6511e" targetNamespace="http://schemas.microsoft.com/office/2006/metadata/properties" ma:root="true" ma:fieldsID="9aee48c8d12df86784c3d8da7f2808b4" ns2:_="">
    <xsd:import namespace="b75e6048-9edf-4754-ac9d-757cacb6511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e6048-9edf-4754-ac9d-757cacb651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75e6048-9edf-4754-ac9d-757cacb6511e">V2ZX7U4SFWDZ-253566527-4</_dlc_DocId>
    <_dlc_DocIdUrl xmlns="b75e6048-9edf-4754-ac9d-757cacb6511e">
      <Url>https://extranet.ci.manteca.ca.us/Police/_layouts/15/DocIdRedir.aspx?ID=V2ZX7U4SFWDZ-253566527-4</Url>
      <Description>V2ZX7U4SFWDZ-253566527-4</Description>
    </_dlc_DocIdUrl>
  </documentManagement>
</p:properties>
</file>

<file path=customXml/itemProps1.xml><?xml version="1.0" encoding="utf-8"?>
<ds:datastoreItem xmlns:ds="http://schemas.openxmlformats.org/officeDocument/2006/customXml" ds:itemID="{FA694232-6E0F-466C-95EC-6318B8662C64}"/>
</file>

<file path=customXml/itemProps2.xml><?xml version="1.0" encoding="utf-8"?>
<ds:datastoreItem xmlns:ds="http://schemas.openxmlformats.org/officeDocument/2006/customXml" ds:itemID="{90B7C8FC-89DD-44A6-A44F-420ED6322B6F}"/>
</file>

<file path=customXml/itemProps3.xml><?xml version="1.0" encoding="utf-8"?>
<ds:datastoreItem xmlns:ds="http://schemas.openxmlformats.org/officeDocument/2006/customXml" ds:itemID="{70C16BCC-3878-4B94-997A-2D7D99C371E7}"/>
</file>

<file path=customXml/itemProps4.xml><?xml version="1.0" encoding="utf-8"?>
<ds:datastoreItem xmlns:ds="http://schemas.openxmlformats.org/officeDocument/2006/customXml" ds:itemID="{02D18F97-B55B-4175-88DF-E1C7C59453F8}"/>
</file>

<file path=docProps/app.xml><?xml version="1.0" encoding="utf-8"?>
<Properties xmlns="http://schemas.openxmlformats.org/officeDocument/2006/extended-properties" xmlns:vt="http://schemas.openxmlformats.org/officeDocument/2006/docPropsVTypes">
  <Template>Apex</Template>
  <TotalTime>1534</TotalTime>
  <Words>708</Words>
  <Application>Microsoft Office PowerPoint</Application>
  <PresentationFormat>On-screen Show (4:3)</PresentationFormat>
  <Paragraphs>87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Nighttime drone operations</vt:lpstr>
      <vt:lpstr>Visual Deficiencies</vt:lpstr>
      <vt:lpstr>Visual Deficiencies</vt:lpstr>
      <vt:lpstr>Visual Deficiencies</vt:lpstr>
      <vt:lpstr>Visual Deficiencies</vt:lpstr>
      <vt:lpstr>The Eye</vt:lpstr>
      <vt:lpstr>The Eye</vt:lpstr>
      <vt:lpstr>Anatomy of the Eye</vt:lpstr>
      <vt:lpstr>FAA Vision in Aviation Video</vt:lpstr>
      <vt:lpstr>Self-Imposed Stress</vt:lpstr>
      <vt:lpstr>Night Visual Illusions</vt:lpstr>
      <vt:lpstr>Night Visual Illusions</vt:lpstr>
      <vt:lpstr>Night Visual Illusions</vt:lpstr>
      <vt:lpstr>PowerPoint Presentation</vt:lpstr>
      <vt:lpstr>Night Visual Illusions</vt:lpstr>
      <vt:lpstr>Night Visual Illusions</vt:lpstr>
      <vt:lpstr>PowerPoint Presentation</vt:lpstr>
      <vt:lpstr>Night Visual Illusions</vt:lpstr>
      <vt:lpstr>Night Visual Illusions</vt:lpstr>
      <vt:lpstr>Night Visual Illusions</vt:lpstr>
      <vt:lpstr>Night Visual Illusions</vt:lpstr>
      <vt:lpstr>PowerPoint Presentation</vt:lpstr>
      <vt:lpstr>Night Visual Illusions</vt:lpstr>
      <vt:lpstr>Night Visual Illusions</vt:lpstr>
      <vt:lpstr>PowerPoint Presentation</vt:lpstr>
      <vt:lpstr>Night Visual Illusions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Nighttime drone operations</dc:title>
  <dc:creator>Jimenez, Justin</dc:creator>
  <cp:lastModifiedBy>Jimenez, Justin</cp:lastModifiedBy>
  <cp:revision>17</cp:revision>
  <dcterms:created xsi:type="dcterms:W3CDTF">2018-10-17T22:31:51Z</dcterms:created>
  <dcterms:modified xsi:type="dcterms:W3CDTF">2018-10-19T14:42:41Z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0x010100273186621B3F244FB2FBEB6753416DA0</vt:lpwstr>
  </property>
  <property fmtid="{D5CDD505-2E9C-101B-9397-08002B2CF9AE}" pid="3" name="_dlc_DocIdItemGuid">
    <vt:lpwstr>7be75672-45c2-4020-be60-0d3a0406e529</vt:lpwstr>
  </property>
</Properties>
</file>